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24" r:id="rId5"/>
    <p:sldId id="315" r:id="rId6"/>
    <p:sldId id="310" r:id="rId7"/>
    <p:sldId id="302" r:id="rId8"/>
    <p:sldId id="330" r:id="rId9"/>
    <p:sldId id="327" r:id="rId10"/>
    <p:sldId id="328" r:id="rId11"/>
    <p:sldId id="329" r:id="rId12"/>
    <p:sldId id="295" r:id="rId13"/>
    <p:sldId id="314" r:id="rId14"/>
    <p:sldId id="3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18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108" y="178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4/5/2024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4/5/2024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053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586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4/5/2024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4317711" cy="1695637"/>
          </a:xfrm>
        </p:spPr>
        <p:txBody>
          <a:bodyPr/>
          <a:lstStyle/>
          <a:p>
            <a:r>
              <a:rPr lang="en-US" sz="3600" dirty="0"/>
              <a:t>Predicting Life Expectancy Through Machine Learning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96847" y="1899514"/>
            <a:ext cx="4317709" cy="490538"/>
          </a:xfrm>
        </p:spPr>
        <p:txBody>
          <a:bodyPr/>
          <a:lstStyle/>
          <a:p>
            <a:r>
              <a:rPr lang="en-US" dirty="0"/>
              <a:t>Data Exploration and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Jack Sydenham</a:t>
            </a:r>
          </a:p>
          <a:p>
            <a:r>
              <a:rPr lang="en-US" dirty="0"/>
              <a:t>s3841816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99" y="560264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Ultimate Judgement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1733" y="1803400"/>
            <a:ext cx="2506948" cy="378968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56482F-4317-491F-AFBA-E1AC4F3E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38782" y="1803399"/>
            <a:ext cx="2487168" cy="378967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4F6EFBC-D760-468D-9BF7-FAAD40BF5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66051" y="1803400"/>
            <a:ext cx="2487168" cy="378967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A80BA8B-9E64-46F6-BB41-F59F1B3E9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47312" y="1803399"/>
            <a:ext cx="2487168" cy="378967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97234-38E0-4114-A29F-508805824B65}"/>
              </a:ext>
            </a:extLst>
          </p:cNvPr>
          <p:cNvSpPr txBox="1"/>
          <p:nvPr/>
        </p:nvSpPr>
        <p:spPr>
          <a:xfrm>
            <a:off x="657520" y="1978925"/>
            <a:ext cx="2331340" cy="3614151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sz="1400" b="1" dirty="0">
                <a:latin typeface="+mj-lt"/>
                <a:cs typeface="Biome Light" panose="020B0303030204020804" pitchFamily="34" charset="0"/>
              </a:rPr>
              <a:t>Alignment with Foundational Assumptions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r>
              <a:rPr lang="en-US" sz="1000" b="1" dirty="0">
                <a:solidFill>
                  <a:schemeClr val="bg1">
                    <a:lumMod val="95000"/>
                  </a:schemeClr>
                </a:solidFill>
                <a:latin typeface="+mj-lt"/>
                <a:cs typeface="Biome Light" panose="020B0303030204020804" pitchFamily="34" charset="0"/>
              </a:rPr>
              <a:t>.</a:t>
            </a:r>
            <a:endParaRPr lang="en-US" dirty="0">
              <a:solidFill>
                <a:schemeClr val="bg1">
                  <a:lumMod val="95000"/>
                </a:schemeClr>
              </a:solidFill>
              <a:latin typeface="+mj-lt"/>
              <a:cs typeface="Biome Light" panose="020B0303030204020804" pitchFamily="34" charset="0"/>
            </a:endParaRPr>
          </a:p>
          <a:p>
            <a:pPr algn="ctr">
              <a:buClr>
                <a:schemeClr val="accent4"/>
              </a:buClr>
              <a:buSzPct val="100000"/>
            </a:pPr>
            <a:r>
              <a:rPr lang="en-GB" sz="1400" dirty="0">
                <a:latin typeface="+mj-lt"/>
                <a:cs typeface="Biome Light" panose="020B0303030204020804" pitchFamily="34" charset="0"/>
              </a:rPr>
              <a:t>Model selected based on linear relationships observed in EDA.</a:t>
            </a:r>
          </a:p>
          <a:p>
            <a:pPr algn="ctr">
              <a:buClr>
                <a:schemeClr val="accent4"/>
              </a:buClr>
              <a:buSzPct val="100000"/>
            </a:pPr>
            <a:r>
              <a:rPr lang="en-GB" sz="1000" dirty="0">
                <a:latin typeface="+mj-lt"/>
                <a:cs typeface="Biome Light" panose="020B0303030204020804" pitchFamily="34" charset="0"/>
              </a:rPr>
              <a:t>-</a:t>
            </a:r>
          </a:p>
          <a:p>
            <a:pPr algn="ctr">
              <a:buClr>
                <a:schemeClr val="accent4"/>
              </a:buClr>
              <a:buSzPct val="100000"/>
            </a:pPr>
            <a:r>
              <a:rPr lang="en-GB" sz="1400" dirty="0">
                <a:latin typeface="+mj-lt"/>
                <a:cs typeface="Biome Light" panose="020B0303030204020804" pitchFamily="34" charset="0"/>
              </a:rPr>
              <a:t>Preprocessing steps like scaling and outlier removal align with the linear regression prerequisites.</a:t>
            </a:r>
          </a:p>
          <a:p>
            <a:pPr algn="ctr">
              <a:buClr>
                <a:schemeClr val="accent4"/>
              </a:buClr>
              <a:buSzPct val="100000"/>
            </a:pPr>
            <a:r>
              <a:rPr lang="en-GB" sz="1000" dirty="0">
                <a:latin typeface="+mj-lt"/>
                <a:cs typeface="Biome Light" panose="020B0303030204020804" pitchFamily="34" charset="0"/>
              </a:rPr>
              <a:t>-</a:t>
            </a:r>
          </a:p>
          <a:p>
            <a:pPr algn="ctr">
              <a:buClr>
                <a:schemeClr val="accent4"/>
              </a:buClr>
              <a:buSzPct val="100000"/>
            </a:pPr>
            <a:r>
              <a:rPr lang="en-GB" sz="1400" dirty="0">
                <a:latin typeface="+mj-lt"/>
                <a:cs typeface="Biome Light" panose="020B0303030204020804" pitchFamily="34" charset="0"/>
              </a:rPr>
              <a:t>Regularisation incorporated to balance model complexity and predictive accuracy.</a:t>
            </a:r>
            <a:r>
              <a:rPr lang="en-US" sz="1400" dirty="0">
                <a:latin typeface="+mj-lt"/>
                <a:cs typeface="Biome Light" panose="020B0303030204020804" pitchFamily="34" charset="0"/>
              </a:rPr>
              <a:t> </a:t>
            </a:r>
          </a:p>
          <a:p>
            <a:pPr algn="ctr"/>
            <a:endParaRPr lang="en-US" b="1" dirty="0">
              <a:latin typeface="+mj-lt"/>
              <a:cs typeface="Biome Light" panose="020B03030302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3491417" y="1978925"/>
            <a:ext cx="2381898" cy="3614151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sz="1400" b="1" dirty="0">
                <a:latin typeface="+mj-lt"/>
                <a:cs typeface="Biome Light" panose="020B0303030204020804" pitchFamily="34" charset="0"/>
              </a:rPr>
              <a:t>Predictive Efficacy and Accuracy</a:t>
            </a:r>
          </a:p>
          <a:p>
            <a:pPr algn="ctr"/>
            <a:endParaRPr lang="en-US" sz="1000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High R² score demonstrates the model's strong explanatory power for life expectancy.</a:t>
            </a:r>
          </a:p>
          <a:p>
            <a:pPr algn="ctr"/>
            <a:r>
              <a:rPr lang="en-GB" sz="1100" dirty="0">
                <a:latin typeface="+mj-lt"/>
                <a:cs typeface="Biome Light" panose="020B0303030204020804" pitchFamily="34" charset="0"/>
              </a:rPr>
              <a:t>-</a:t>
            </a: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Ridge Regression effectively captures the nuanced relationships between attributes and life expectancy.</a:t>
            </a:r>
          </a:p>
          <a:p>
            <a:pPr algn="ctr"/>
            <a:r>
              <a:rPr lang="en-GB" sz="1100" dirty="0">
                <a:latin typeface="+mj-lt"/>
                <a:cs typeface="Biome Light" panose="020B0303030204020804" pitchFamily="34" charset="0"/>
              </a:rPr>
              <a:t>-</a:t>
            </a:r>
            <a:endParaRPr lang="en-GB" sz="1400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The prediction deviations, indicated by RMSE, remain within an acceptable range for real-world application</a:t>
            </a:r>
            <a:endParaRPr lang="en-US" sz="1400" dirty="0">
              <a:latin typeface="+mj-lt"/>
              <a:cs typeface="Biome Light" panose="020B03030302040208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60F69B-8088-4A76-862A-5DC3B7B099A1}"/>
              </a:ext>
            </a:extLst>
          </p:cNvPr>
          <p:cNvSpPr txBox="1"/>
          <p:nvPr/>
        </p:nvSpPr>
        <p:spPr>
          <a:xfrm>
            <a:off x="6373504" y="1978925"/>
            <a:ext cx="2265530" cy="3614151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GB" sz="1400" b="1" dirty="0">
                <a:latin typeface="+mj-lt"/>
                <a:cs typeface="Biome Light" panose="020B0303030204020804" pitchFamily="34" charset="0"/>
              </a:rPr>
              <a:t>Reliability and Power of the Model</a:t>
            </a:r>
          </a:p>
          <a:p>
            <a:pPr algn="ctr"/>
            <a:endParaRPr lang="en-US" sz="1000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Consistent cross-validation scores indicate a stable and reliable model across different data subsets.</a:t>
            </a:r>
          </a:p>
          <a:p>
            <a:pPr algn="ctr"/>
            <a:r>
              <a:rPr lang="en-GB" sz="1000" b="0" i="0" u="none" strike="noStrike" dirty="0">
                <a:effectLst/>
                <a:cs typeface="Biome Light" panose="020B0303030204020804" pitchFamily="34" charset="0"/>
              </a:rPr>
              <a:t>-</a:t>
            </a: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The optimal alpha value suggests the model is complex enough to capture patterns without overfitting</a:t>
            </a:r>
            <a:r>
              <a:rPr lang="en-GB" sz="1400" b="0" i="0" u="none" strike="noStrike" dirty="0">
                <a:effectLst/>
                <a:cs typeface="Biome Light" panose="020B0303030204020804" pitchFamily="34" charset="0"/>
              </a:rPr>
              <a:t>.</a:t>
            </a:r>
          </a:p>
          <a:p>
            <a:pPr algn="ctr"/>
            <a:r>
              <a:rPr lang="en-GB" sz="1000" dirty="0">
                <a:cs typeface="Biome Light" panose="020B0303030204020804" pitchFamily="34" charset="0"/>
              </a:rPr>
              <a:t>-</a:t>
            </a:r>
            <a:endParaRPr lang="en-GB" sz="1000" b="0" i="0" u="none" strike="noStrike" dirty="0">
              <a:effectLst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Regularisation ensures that model maintains predictive performance even when generalised to new data.</a:t>
            </a:r>
            <a:endParaRPr lang="en-US" sz="1400" dirty="0">
              <a:latin typeface="+mj-lt"/>
              <a:cs typeface="Biome Light" panose="020B03030302040208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673B4-C0B9-43A0-B642-C8D78A87A514}"/>
              </a:ext>
            </a:extLst>
          </p:cNvPr>
          <p:cNvSpPr txBox="1"/>
          <p:nvPr/>
        </p:nvSpPr>
        <p:spPr>
          <a:xfrm>
            <a:off x="9096140" y="1978925"/>
            <a:ext cx="2389512" cy="3614151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sz="1400" b="1" dirty="0">
                <a:latin typeface="+mj-lt"/>
                <a:cs typeface="Biome Light" panose="020B0303030204020804" pitchFamily="34" charset="0"/>
              </a:rPr>
              <a:t>Practical Utility and Generalizability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r>
              <a:rPr lang="en-US" sz="1000" b="1" dirty="0">
                <a:solidFill>
                  <a:schemeClr val="bg1">
                    <a:lumMod val="95000"/>
                  </a:schemeClr>
                </a:solidFill>
                <a:latin typeface="+mj-lt"/>
                <a:cs typeface="Biome Light" panose="020B0303030204020804" pitchFamily="34" charset="0"/>
              </a:rPr>
              <a:t>-</a:t>
            </a: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The model's predictions closely align with actual life expectancy values, validating its practical use.</a:t>
            </a:r>
          </a:p>
          <a:p>
            <a:pPr algn="ctr"/>
            <a:r>
              <a:rPr lang="en-GB" sz="1400" dirty="0">
                <a:cs typeface="Biome Light" panose="020B0303030204020804" pitchFamily="34" charset="0"/>
              </a:rPr>
              <a:t>-</a:t>
            </a:r>
            <a:endParaRPr lang="en-GB" sz="1400" b="0" i="0" u="none" strike="noStrike" dirty="0">
              <a:effectLst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Robust performance metrics prove the model’s capability in real-world settings.</a:t>
            </a:r>
          </a:p>
          <a:p>
            <a:pPr algn="ctr"/>
            <a:r>
              <a:rPr lang="en-GB" sz="1400" dirty="0">
                <a:cs typeface="Biome Light" panose="020B0303030204020804" pitchFamily="34" charset="0"/>
              </a:rPr>
              <a:t>-</a:t>
            </a:r>
            <a:endParaRPr lang="en-GB" sz="1400" b="0" i="0" u="none" strike="noStrike" dirty="0">
              <a:effectLst/>
              <a:cs typeface="Biome Light" panose="020B0303030204020804" pitchFamily="34" charset="0"/>
            </a:endParaRPr>
          </a:p>
          <a:p>
            <a:pPr algn="ctr"/>
            <a:r>
              <a:rPr lang="en-GB" sz="1400" dirty="0">
                <a:latin typeface="+mj-lt"/>
                <a:cs typeface="Biome Light" panose="020B0303030204020804" pitchFamily="34" charset="0"/>
              </a:rPr>
              <a:t>Generalisation capability confirmed through cross-validation, indicating the model’s efficacy to unseen data.</a:t>
            </a:r>
            <a:endParaRPr lang="en-US" sz="1400" dirty="0">
              <a:latin typeface="+mj-lt"/>
              <a:cs typeface="Biome Light" panose="020B03030302040208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2BF145-F270-3A41-5CD6-5658A641D887}"/>
              </a:ext>
            </a:extLst>
          </p:cNvPr>
          <p:cNvSpPr txBox="1"/>
          <p:nvPr/>
        </p:nvSpPr>
        <p:spPr>
          <a:xfrm>
            <a:off x="3312664" y="1264919"/>
            <a:ext cx="5566669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Looking back on our findings up to this point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5405D-8290-F712-B4B7-762FE2DEDC7F}"/>
              </a:ext>
            </a:extLst>
          </p:cNvPr>
          <p:cNvSpPr txBox="1"/>
          <p:nvPr/>
        </p:nvSpPr>
        <p:spPr>
          <a:xfrm>
            <a:off x="591733" y="5768603"/>
            <a:ext cx="10942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Because of these findings and justifications, our decision to favour the Ridge Regression model as the optimal choice for predicting life expectancy is clearly rooted in a comprehensive evaluation of both its predictive efficacy and real-world application.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650" y="2660533"/>
            <a:ext cx="4275138" cy="1536934"/>
          </a:xfrm>
        </p:spPr>
        <p:txBody>
          <a:bodyPr/>
          <a:lstStyle/>
          <a:p>
            <a:r>
              <a:rPr lang="en-US" dirty="0"/>
              <a:t>Thanks for listening!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What We’re Working With:</a:t>
            </a:r>
          </a:p>
          <a:p>
            <a:pPr lvl="1"/>
            <a:r>
              <a:rPr lang="en-US" dirty="0"/>
              <a:t>What is the data supplied </a:t>
            </a:r>
          </a:p>
          <a:p>
            <a:pPr marL="561975" lvl="1" indent="-285750"/>
            <a:r>
              <a:rPr lang="en-US" dirty="0"/>
              <a:t>approximately 2,000 instances, each with 20 features.</a:t>
            </a:r>
          </a:p>
          <a:p>
            <a:pPr marL="561975" lvl="1" indent="-285750"/>
            <a:r>
              <a:rPr lang="en-US" dirty="0"/>
              <a:t>Diversity of the data implies complex relationships</a:t>
            </a:r>
          </a:p>
          <a:p>
            <a:pPr marL="561975" lvl="1" indent="-285750"/>
            <a:r>
              <a:rPr lang="en-US" dirty="0"/>
              <a:t>What is life expectancy?</a:t>
            </a:r>
          </a:p>
          <a:p>
            <a:r>
              <a:rPr lang="en-US" dirty="0"/>
              <a:t>The Objective:</a:t>
            </a:r>
          </a:p>
          <a:p>
            <a:pPr lvl="1"/>
            <a:r>
              <a:rPr lang="en-US" dirty="0"/>
              <a:t>Predicting human life expectancy based on given attributes.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544" r="22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8978900" cy="830997"/>
          </a:xfrm>
        </p:spPr>
        <p:txBody>
          <a:bodyPr/>
          <a:lstStyle/>
          <a:p>
            <a:r>
              <a:rPr lang="en-US" dirty="0"/>
              <a:t>Exploratory Data Analysis (EDA)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571520" y="0"/>
            <a:ext cx="2620480" cy="13954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1636210"/>
            <a:ext cx="5080000" cy="438150"/>
          </a:xfrm>
        </p:spPr>
        <p:txBody>
          <a:bodyPr/>
          <a:lstStyle/>
          <a:p>
            <a:r>
              <a:rPr lang="en-US" dirty="0"/>
              <a:t>The Importance of EDA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3100" y="2251914"/>
            <a:ext cx="5067300" cy="2935288"/>
          </a:xfrm>
        </p:spPr>
        <p:txBody>
          <a:bodyPr/>
          <a:lstStyle/>
          <a:p>
            <a:r>
              <a:rPr lang="en-GB" dirty="0"/>
              <a:t>Identifies patterns, anomalies, and relationships in the data.</a:t>
            </a:r>
            <a:endParaRPr lang="en-US" dirty="0"/>
          </a:p>
          <a:p>
            <a:r>
              <a:rPr lang="en-GB" dirty="0"/>
              <a:t>Sets the stage for model selection and algorithmic approaches.</a:t>
            </a:r>
            <a:endParaRPr lang="en-US" dirty="0"/>
          </a:p>
          <a:p>
            <a:r>
              <a:rPr lang="en-US" dirty="0"/>
              <a:t>Influences preprocessing decisions.</a:t>
            </a:r>
          </a:p>
          <a:p>
            <a:r>
              <a:rPr lang="en-GB" dirty="0"/>
              <a:t>Directly impacts the accuracy and reliability of predictions.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4300" y="1639755"/>
            <a:ext cx="5080000" cy="438150"/>
          </a:xfrm>
        </p:spPr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000" y="2255459"/>
            <a:ext cx="5067300" cy="2935288"/>
          </a:xfrm>
        </p:spPr>
        <p:txBody>
          <a:bodyPr/>
          <a:lstStyle/>
          <a:p>
            <a:r>
              <a:rPr lang="en-GB" dirty="0"/>
              <a:t>Variety in distributions of features (some Gaussian, some skewed).</a:t>
            </a:r>
            <a:endParaRPr lang="en-US" dirty="0"/>
          </a:p>
          <a:p>
            <a:r>
              <a:rPr lang="en-GB" dirty="0"/>
              <a:t>Presence of outliers and their impact on model selection.</a:t>
            </a:r>
            <a:endParaRPr lang="en-US" dirty="0"/>
          </a:p>
          <a:p>
            <a:r>
              <a:rPr lang="en-GB" dirty="0"/>
              <a:t>Insights that will shape preprocessing and modelling (need for feature scaling).</a:t>
            </a:r>
          </a:p>
          <a:p>
            <a:r>
              <a:rPr lang="en-GB" dirty="0"/>
              <a:t>Allowed us to hypothesize necessary model improvements like regularisation.</a:t>
            </a:r>
            <a:endParaRPr lang="en-US" dirty="0"/>
          </a:p>
        </p:txBody>
      </p:sp>
      <p:pic>
        <p:nvPicPr>
          <p:cNvPr id="3" name="Picture 2" descr="Uploaded image">
            <a:extLst>
              <a:ext uri="{FF2B5EF4-FFF2-40B4-BE49-F238E27FC236}">
                <a16:creationId xmlns:a16="http://schemas.microsoft.com/office/drawing/2014/main" id="{E8827A79-F713-9648-F883-616D65F505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347" y="4456120"/>
            <a:ext cx="1820090" cy="1754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graph of a number of adults&#10;&#10;Description automatically generated">
            <a:extLst>
              <a:ext uri="{FF2B5EF4-FFF2-40B4-BE49-F238E27FC236}">
                <a16:creationId xmlns:a16="http://schemas.microsoft.com/office/drawing/2014/main" id="{EF0EDE65-A2A4-5B7A-D7C3-AA1BB084B9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88" y="4456120"/>
            <a:ext cx="1853335" cy="175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7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622717"/>
            <a:ext cx="4275138" cy="830997"/>
          </a:xfrm>
        </p:spPr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1453714"/>
            <a:ext cx="4275138" cy="4914715"/>
          </a:xfrm>
        </p:spPr>
        <p:txBody>
          <a:bodyPr/>
          <a:lstStyle/>
          <a:p>
            <a:r>
              <a:rPr lang="en-US" dirty="0"/>
              <a:t>Feature Scaling:</a:t>
            </a:r>
          </a:p>
          <a:p>
            <a:pPr lvl="1"/>
            <a:r>
              <a:rPr lang="en-GB" sz="1800" dirty="0"/>
              <a:t>Ensures all features contribute equally to the model.</a:t>
            </a:r>
          </a:p>
          <a:p>
            <a:pPr lvl="1"/>
            <a:r>
              <a:rPr lang="en-US" sz="1800" dirty="0"/>
              <a:t>Improves algorithm convergence.</a:t>
            </a:r>
          </a:p>
          <a:p>
            <a:pPr lvl="1"/>
            <a:r>
              <a:rPr lang="en-GB" sz="1800" dirty="0"/>
              <a:t>Minimizes the dominance of outliers.</a:t>
            </a:r>
          </a:p>
          <a:p>
            <a:pPr lvl="1"/>
            <a:r>
              <a:rPr lang="en-US" sz="1800" dirty="0"/>
              <a:t>Enhances model interpretability.</a:t>
            </a:r>
          </a:p>
          <a:p>
            <a:r>
              <a:rPr lang="en-US" dirty="0"/>
              <a:t>Symmetrical Distributions:</a:t>
            </a:r>
          </a:p>
          <a:p>
            <a:pPr lvl="1"/>
            <a:r>
              <a:rPr lang="en-US" sz="1800" dirty="0"/>
              <a:t>Min-Max Scaling</a:t>
            </a:r>
          </a:p>
          <a:p>
            <a:r>
              <a:rPr lang="en-US" dirty="0"/>
              <a:t>Skewed Distributions: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Power Transformation, followed by Min-Max Scaling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11" name="Picture Placeholder 10" descr="close up of building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8978900" cy="830997"/>
          </a:xfrm>
        </p:spPr>
        <p:txBody>
          <a:bodyPr/>
          <a:lstStyle/>
          <a:p>
            <a:r>
              <a:rPr lang="en-US" dirty="0"/>
              <a:t>Feature Scaling Techniques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t="10082" b="10082"/>
          <a:stretch/>
        </p:blipFill>
        <p:spPr>
          <a:xfrm>
            <a:off x="9571520" y="0"/>
            <a:ext cx="2620480" cy="13954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1636210"/>
            <a:ext cx="5080000" cy="438150"/>
          </a:xfrm>
        </p:spPr>
        <p:txBody>
          <a:bodyPr/>
          <a:lstStyle/>
          <a:p>
            <a:r>
              <a:rPr lang="en-US" dirty="0"/>
              <a:t>Min-Max Scaling (Symmetrical):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3100" y="2251914"/>
            <a:ext cx="5067300" cy="2935288"/>
          </a:xfrm>
        </p:spPr>
        <p:txBody>
          <a:bodyPr/>
          <a:lstStyle/>
          <a:p>
            <a:r>
              <a:rPr lang="en-GB" b="1" dirty="0"/>
              <a:t>Purpose</a:t>
            </a:r>
            <a:r>
              <a:rPr lang="en-GB" dirty="0"/>
              <a:t>: To normalize data with symmetric distributions so that they fit into a [0,1] scale.</a:t>
            </a:r>
          </a:p>
          <a:p>
            <a:r>
              <a:rPr lang="en-GB" b="1" dirty="0"/>
              <a:t>Benefit</a:t>
            </a:r>
            <a:r>
              <a:rPr lang="en-GB" dirty="0"/>
              <a:t>: Preserves the original distribution while making sure the gradients during optimization are well-scaled.</a:t>
            </a:r>
          </a:p>
          <a:p>
            <a:r>
              <a:rPr lang="en-GB" b="1" dirty="0"/>
              <a:t>Effect</a:t>
            </a:r>
            <a:r>
              <a:rPr lang="en-GB" dirty="0"/>
              <a:t>: Each feature has an equal opportunity to influence the model, preventing any single feature with larger numeric ranges from dominating the learning process.</a:t>
            </a:r>
          </a:p>
          <a:p>
            <a:r>
              <a:rPr lang="en-GB" b="1" dirty="0"/>
              <a:t>Example</a:t>
            </a:r>
            <a:r>
              <a:rPr lang="en-GB" dirty="0"/>
              <a:t>: Attributes like 'BMI' and 'Polio', which had a natural symmetry in their distribution, were scaled to bring every value between 0 and 1, aligning with our model's expectations.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4300" y="1639755"/>
            <a:ext cx="5080000" cy="438150"/>
          </a:xfrm>
        </p:spPr>
        <p:txBody>
          <a:bodyPr/>
          <a:lstStyle/>
          <a:p>
            <a:r>
              <a:rPr lang="en-GB" sz="2000" dirty="0"/>
              <a:t>Power Transformation, followed by Min-Max Scaling (Skewed):</a:t>
            </a:r>
            <a:endParaRPr lang="en-US" sz="20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000" y="2255459"/>
            <a:ext cx="5067300" cy="4213580"/>
          </a:xfrm>
        </p:spPr>
        <p:txBody>
          <a:bodyPr/>
          <a:lstStyle/>
          <a:p>
            <a:r>
              <a:rPr lang="en-GB" b="1" dirty="0"/>
              <a:t>Purpose</a:t>
            </a:r>
            <a:r>
              <a:rPr lang="en-GB" dirty="0"/>
              <a:t>: To transform features with skewed distributions into a more Gaussian-like distribution.</a:t>
            </a:r>
          </a:p>
          <a:p>
            <a:r>
              <a:rPr lang="en-GB" b="1" dirty="0"/>
              <a:t>Benefit</a:t>
            </a:r>
            <a:r>
              <a:rPr lang="en-GB" dirty="0"/>
              <a:t>: Reduces the impact of extreme values that could bias the prediction.</a:t>
            </a:r>
          </a:p>
          <a:p>
            <a:r>
              <a:rPr lang="en-GB" b="1" dirty="0"/>
              <a:t>Effect</a:t>
            </a:r>
            <a:r>
              <a:rPr lang="en-GB" dirty="0"/>
              <a:t>: Post-transformation, we normalize the range of data to [0, 1], maintaining consistent scale across all features.</a:t>
            </a:r>
          </a:p>
          <a:p>
            <a:r>
              <a:rPr lang="en-GB" b="1" dirty="0"/>
              <a:t>Example</a:t>
            </a:r>
            <a:r>
              <a:rPr lang="en-GB" dirty="0"/>
              <a:t>: For variables such as '</a:t>
            </a:r>
            <a:r>
              <a:rPr lang="en-GB" dirty="0" err="1"/>
              <a:t>AdultMortality</a:t>
            </a:r>
            <a:r>
              <a:rPr lang="en-GB" dirty="0"/>
              <a:t>' and 'GDP' that showed significant skew, this two-step approach first moderated the skew and then scaled the values, making the transformed data suitable for the linear regression model without letting outliers sway the predictions.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786181"/>
            <a:ext cx="7213600" cy="830997"/>
          </a:xfrm>
        </p:spPr>
        <p:txBody>
          <a:bodyPr/>
          <a:lstStyle/>
          <a:p>
            <a:r>
              <a:rPr lang="en-US" sz="4000" dirty="0"/>
              <a:t>Baseline Model and Improvement Strategies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235200"/>
            <a:ext cx="4275138" cy="3560763"/>
          </a:xfrm>
        </p:spPr>
        <p:txBody>
          <a:bodyPr/>
          <a:lstStyle/>
          <a:p>
            <a:r>
              <a:rPr lang="en-US" dirty="0"/>
              <a:t>Initial Linear Regression Model:</a:t>
            </a:r>
          </a:p>
          <a:p>
            <a:pPr lvl="1"/>
            <a:r>
              <a:rPr lang="en-US" dirty="0"/>
              <a:t>Establishes a baseline for performance comparison.</a:t>
            </a:r>
          </a:p>
          <a:p>
            <a:pPr lvl="1"/>
            <a:r>
              <a:rPr lang="en-US" dirty="0"/>
              <a:t>Coefficient of determination, R</a:t>
            </a:r>
            <a:r>
              <a:rPr lang="en-US" baseline="30000" dirty="0"/>
              <a:t>2</a:t>
            </a:r>
            <a:r>
              <a:rPr lang="en-US" dirty="0"/>
              <a:t> is used as base measurement of accuracy.</a:t>
            </a:r>
          </a:p>
          <a:p>
            <a:pPr lvl="1"/>
            <a:r>
              <a:rPr lang="en-AU" dirty="0"/>
              <a:t>R² score of 0.739 (scaled)</a:t>
            </a:r>
          </a:p>
          <a:p>
            <a:pPr marL="561975" lvl="1" indent="-285750"/>
            <a:r>
              <a:rPr lang="en-AU" dirty="0"/>
              <a:t>R² score of 0.725 (unscaled)</a:t>
            </a:r>
            <a:endParaRPr lang="en-US" dirty="0"/>
          </a:p>
          <a:p>
            <a:r>
              <a:rPr lang="en-US" dirty="0"/>
              <a:t>Potential Improvements:</a:t>
            </a:r>
          </a:p>
          <a:p>
            <a:pPr lvl="1"/>
            <a:r>
              <a:rPr lang="en-US" dirty="0"/>
              <a:t>Regularization </a:t>
            </a:r>
            <a:r>
              <a:rPr lang="en-GB" dirty="0"/>
              <a:t>to reduce overfitting and improve model generalizability.</a:t>
            </a:r>
            <a:endParaRPr lang="en-US" dirty="0"/>
          </a:p>
          <a:p>
            <a:pPr lvl="1"/>
            <a:r>
              <a:rPr lang="en-US" dirty="0"/>
              <a:t>Cross-validation to</a:t>
            </a:r>
            <a:r>
              <a:rPr lang="en-GB" dirty="0"/>
              <a:t> assess model stability and performance.</a:t>
            </a:r>
            <a:endParaRPr lang="en-US" dirty="0"/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544" r="22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0700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8978900" cy="830997"/>
          </a:xfrm>
        </p:spPr>
        <p:txBody>
          <a:bodyPr/>
          <a:lstStyle/>
          <a:p>
            <a:r>
              <a:rPr lang="en-US" dirty="0"/>
              <a:t>Regularization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571520" y="0"/>
            <a:ext cx="2620480" cy="13954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498250"/>
            <a:ext cx="5080000" cy="438150"/>
          </a:xfrm>
        </p:spPr>
        <p:txBody>
          <a:bodyPr/>
          <a:lstStyle/>
          <a:p>
            <a:r>
              <a:rPr lang="en-US" dirty="0"/>
              <a:t>The role of Ridge Regularization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3100" y="3113954"/>
            <a:ext cx="5067300" cy="2935288"/>
          </a:xfrm>
        </p:spPr>
        <p:txBody>
          <a:bodyPr/>
          <a:lstStyle/>
          <a:p>
            <a:r>
              <a:rPr lang="en-US" dirty="0"/>
              <a:t>Minimizes model complexity to prevent overfitting.</a:t>
            </a:r>
          </a:p>
          <a:p>
            <a:r>
              <a:rPr lang="en-GB" dirty="0"/>
              <a:t>Enhances model generalization to new, unseen data.</a:t>
            </a:r>
            <a:endParaRPr lang="en-US" dirty="0"/>
          </a:p>
          <a:p>
            <a:r>
              <a:rPr lang="en-GB" dirty="0"/>
              <a:t>Balances the trade-off between bias and variance.</a:t>
            </a:r>
            <a:endParaRPr lang="en-US" dirty="0"/>
          </a:p>
          <a:p>
            <a:r>
              <a:rPr lang="en-GB" dirty="0"/>
              <a:t>Encourages the model to focus on the most important features.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64300" y="2501795"/>
            <a:ext cx="5080000" cy="438150"/>
          </a:xfrm>
        </p:spPr>
        <p:txBody>
          <a:bodyPr/>
          <a:lstStyle/>
          <a:p>
            <a:r>
              <a:rPr lang="en-US" dirty="0"/>
              <a:t>The outcome of implementation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000" y="3117499"/>
            <a:ext cx="5067300" cy="2935288"/>
          </a:xfrm>
        </p:spPr>
        <p:txBody>
          <a:bodyPr/>
          <a:lstStyle/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score observations post-regularization.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dirty="0"/>
              <a:t>After regularizing with a strength of 1.0, R</a:t>
            </a:r>
            <a:r>
              <a:rPr lang="en-US" baseline="30000" dirty="0"/>
              <a:t>2</a:t>
            </a:r>
            <a:r>
              <a:rPr lang="en-US" dirty="0"/>
              <a:t> = 0.707, down from 0.739.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dirty="0"/>
              <a:t>A seemingly appropriate loss.</a:t>
            </a:r>
          </a:p>
          <a:p>
            <a:r>
              <a:rPr lang="en-GB" dirty="0"/>
              <a:t>Model's improved generalizability and robustness.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BF833-31E6-77D5-7088-3943AEDACE57}"/>
              </a:ext>
            </a:extLst>
          </p:cNvPr>
          <p:cNvSpPr txBox="1"/>
          <p:nvPr/>
        </p:nvSpPr>
        <p:spPr>
          <a:xfrm>
            <a:off x="660400" y="1642948"/>
            <a:ext cx="8978900" cy="59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Ridge Regularization (L2) was chosen for our model on the basis that our data contains many attributes which harbour small, but meaningful effects on our prediction.</a:t>
            </a:r>
          </a:p>
        </p:txBody>
      </p:sp>
    </p:spTree>
    <p:extLst>
      <p:ext uri="{BB962C8B-B14F-4D97-AF65-F5344CB8AC3E}">
        <p14:creationId xmlns:p14="http://schemas.microsoft.com/office/powerpoint/2010/main" val="71834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5631218" cy="830997"/>
          </a:xfrm>
        </p:spPr>
        <p:txBody>
          <a:bodyPr/>
          <a:lstStyle/>
          <a:p>
            <a:r>
              <a:rPr lang="en-US" sz="3600" dirty="0"/>
              <a:t>Hyperparameter Tuning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1636210"/>
            <a:ext cx="5317319" cy="4619600"/>
          </a:xfrm>
        </p:spPr>
        <p:txBody>
          <a:bodyPr/>
          <a:lstStyle/>
          <a:p>
            <a:r>
              <a:rPr lang="en-US" dirty="0"/>
              <a:t>The Alpha Parameter:</a:t>
            </a:r>
          </a:p>
          <a:p>
            <a:pPr lvl="1"/>
            <a:r>
              <a:rPr lang="en-US" sz="1800" dirty="0"/>
              <a:t>What is it?</a:t>
            </a:r>
          </a:p>
          <a:p>
            <a:pPr lvl="1"/>
            <a:r>
              <a:rPr lang="en-US" sz="1800" dirty="0"/>
              <a:t>How does it help for our case?</a:t>
            </a:r>
          </a:p>
          <a:p>
            <a:pPr lvl="1">
              <a:lnSpc>
                <a:spcPct val="100000"/>
              </a:lnSpc>
            </a:pPr>
            <a:r>
              <a:rPr lang="en-GB" sz="1800" dirty="0"/>
              <a:t>Higher alpha values mean more regularization and simpler models</a:t>
            </a:r>
          </a:p>
          <a:p>
            <a:pPr lvl="1">
              <a:lnSpc>
                <a:spcPct val="100000"/>
              </a:lnSpc>
            </a:pPr>
            <a:r>
              <a:rPr lang="en-GB" sz="1800" dirty="0"/>
              <a:t>Lower alpha values allow for more complex models with the risk of overfitting.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dirty="0"/>
              <a:t>Finding the optimal alpha value and its implications: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A log space function was used to set alpha values evenly along a logarithmic scale from 10</a:t>
            </a:r>
            <a:r>
              <a:rPr lang="en-US" sz="1800" baseline="30000" dirty="0"/>
              <a:t>-6</a:t>
            </a:r>
            <a:r>
              <a:rPr lang="en-US" sz="1800" dirty="0"/>
              <a:t> to 10</a:t>
            </a:r>
            <a:r>
              <a:rPr lang="en-US" sz="1800" baseline="30000" dirty="0"/>
              <a:t>6.</a:t>
            </a:r>
            <a:r>
              <a:rPr lang="en-US" sz="18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Optimal alpha value was found to be 1e-06.</a:t>
            </a:r>
          </a:p>
          <a:p>
            <a:pPr lvl="1">
              <a:lnSpc>
                <a:spcPct val="100000"/>
              </a:lnSpc>
            </a:pPr>
            <a:r>
              <a:rPr lang="en-GB" sz="1800" dirty="0"/>
              <a:t>What it means for the model's complexity and performance.</a:t>
            </a:r>
            <a:endParaRPr lang="en-US" sz="1800" dirty="0"/>
          </a:p>
        </p:txBody>
      </p:sp>
      <p:pic>
        <p:nvPicPr>
          <p:cNvPr id="11" name="Picture Placeholder 10" descr="close up of building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0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and Evaluation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9A8E8C2A-A8BD-45E2-9295-7C18164F12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2720389"/>
              </p:ext>
            </p:extLst>
          </p:nvPr>
        </p:nvGraphicFramePr>
        <p:xfrm>
          <a:off x="1066800" y="1335115"/>
          <a:ext cx="10058399" cy="11430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80340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1897606603"/>
                    </a:ext>
                  </a:extLst>
                </a:gridCol>
                <a:gridCol w="1420105">
                  <a:extLst>
                    <a:ext uri="{9D8B030D-6E8A-4147-A177-3AD203B41FA5}">
                      <a16:colId xmlns:a16="http://schemas.microsoft.com/office/drawing/2014/main" val="502759103"/>
                    </a:ext>
                  </a:extLst>
                </a:gridCol>
                <a:gridCol w="1284994">
                  <a:extLst>
                    <a:ext uri="{9D8B030D-6E8A-4147-A177-3AD203B41FA5}">
                      <a16:colId xmlns:a16="http://schemas.microsoft.com/office/drawing/2014/main" val="1660946335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Fold 1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Fold 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Fold 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Fold 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Fold 5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Avg. Fold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Associated R</a:t>
                      </a:r>
                      <a:r>
                        <a:rPr lang="en-US" sz="1600" baseline="300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2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 Score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0.760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0.736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0.722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0.722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0.759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0.740</a:t>
                      </a: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</a:tbl>
          </a:graphicData>
        </a:graphic>
      </p:graphicFrame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AD32659D-47DD-4B55-673D-0640139BD2D9}"/>
              </a:ext>
            </a:extLst>
          </p:cNvPr>
          <p:cNvSpPr txBox="1">
            <a:spLocks/>
          </p:cNvSpPr>
          <p:nvPr/>
        </p:nvSpPr>
        <p:spPr>
          <a:xfrm>
            <a:off x="1066800" y="2662237"/>
            <a:ext cx="5029200" cy="3560763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schemeClr val="tx1"/>
                </a:solidFill>
                <a:cs typeface="Biome Light" panose="020B0303030204020804" pitchFamily="34" charset="0"/>
              </a:rPr>
              <a:t>Why Do We Validate?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chemeClr val="tx1"/>
                </a:solidFill>
                <a:cs typeface="Biome Light" panose="020B0303030204020804" pitchFamily="34" charset="0"/>
              </a:rPr>
              <a:t>To ensure the model's predictions are not the result of overfitting to the training data.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chemeClr val="tx1"/>
                </a:solidFill>
                <a:cs typeface="Biome Light" panose="020B0303030204020804" pitchFamily="34" charset="0"/>
              </a:rPr>
              <a:t>To test the model's performance on independent datasets that it has not been trained on</a:t>
            </a:r>
            <a:endParaRPr lang="en-AU" sz="1800" dirty="0">
              <a:solidFill>
                <a:schemeClr val="tx1"/>
              </a:solidFill>
              <a:cs typeface="Biome Light" panose="020B0303030204020804" pitchFamily="34" charset="0"/>
            </a:endParaRP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schemeClr val="tx1"/>
                </a:solidFill>
                <a:cs typeface="Biome Light" panose="020B0303030204020804" pitchFamily="34" charset="0"/>
              </a:rPr>
              <a:t>Validation Strategies Used: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1800" dirty="0">
                <a:solidFill>
                  <a:schemeClr val="tx1"/>
                </a:solidFill>
                <a:cs typeface="Biome Light" panose="020B0303030204020804" pitchFamily="34" charset="0"/>
              </a:rPr>
              <a:t>K-Fold Cross Validation</a:t>
            </a:r>
          </a:p>
          <a:p>
            <a:pPr lvl="2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1"/>
                </a:solidFill>
                <a:cs typeface="Biome Light" panose="020B0303030204020804" pitchFamily="34" charset="0"/>
              </a:rPr>
              <a:t>Uses every data point for both training and validation, ensuring comprehensive model testing.</a:t>
            </a:r>
            <a:endParaRPr lang="en-AU" sz="1600" dirty="0">
              <a:solidFill>
                <a:schemeClr val="tx1"/>
              </a:solidFill>
              <a:cs typeface="Biome Light" panose="020B0303030204020804" pitchFamily="34" charset="0"/>
            </a:endParaRP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1800" dirty="0">
                <a:solidFill>
                  <a:schemeClr val="tx1"/>
                </a:solidFill>
                <a:cs typeface="Biome Light" panose="020B0303030204020804" pitchFamily="34" charset="0"/>
              </a:rPr>
              <a:t>Root Mean Squared Error (RMSE)</a:t>
            </a:r>
          </a:p>
          <a:p>
            <a:pPr lvl="2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1"/>
                </a:solidFill>
                <a:cs typeface="Biome Light" panose="020B0303030204020804" pitchFamily="34" charset="0"/>
              </a:rPr>
              <a:t>Measures the average magnitude of the errors between predicted and actual values, providing a sense of how large these errors are on average.</a:t>
            </a:r>
            <a:endParaRPr lang="en-AU" sz="1600" dirty="0">
              <a:solidFill>
                <a:schemeClr val="tx1"/>
              </a:solidFill>
              <a:cs typeface="Biome Light" panose="020B0303030204020804" pitchFamily="34" charset="0"/>
            </a:endParaRP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tx1"/>
              </a:solidFill>
              <a:cs typeface="Biome Light" panose="020B0303030204020804" pitchFamily="34" charset="0"/>
            </a:endParaRP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FF69D72A-0704-8BDD-A70E-3EE4B61AF507}"/>
              </a:ext>
            </a:extLst>
          </p:cNvPr>
          <p:cNvSpPr txBox="1">
            <a:spLocks/>
          </p:cNvSpPr>
          <p:nvPr/>
        </p:nvSpPr>
        <p:spPr>
          <a:xfrm>
            <a:off x="6096000" y="2662237"/>
            <a:ext cx="5029200" cy="3560763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schemeClr val="tx1"/>
                </a:solidFill>
                <a:cs typeface="Biome Light" panose="020B0303030204020804" pitchFamily="34" charset="0"/>
              </a:rPr>
              <a:t>Predictive Consistency: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1800" dirty="0">
                <a:solidFill>
                  <a:schemeClr val="tx1"/>
                </a:solidFill>
                <a:cs typeface="Biome Light" panose="020B0303030204020804" pitchFamily="34" charset="0"/>
              </a:rPr>
              <a:t>What do these R</a:t>
            </a:r>
            <a:r>
              <a:rPr lang="en-AU" sz="1800" baseline="30000" dirty="0">
                <a:solidFill>
                  <a:schemeClr val="tx1"/>
                </a:solidFill>
                <a:cs typeface="Biome Light" panose="020B0303030204020804" pitchFamily="34" charset="0"/>
              </a:rPr>
              <a:t>2</a:t>
            </a:r>
            <a:r>
              <a:rPr lang="en-AU" sz="1800" dirty="0">
                <a:solidFill>
                  <a:schemeClr val="tx1"/>
                </a:solidFill>
                <a:cs typeface="Biome Light" panose="020B0303030204020804" pitchFamily="34" charset="0"/>
              </a:rPr>
              <a:t> scores tell us about the predictions made by our model?</a:t>
            </a:r>
          </a:p>
          <a:p>
            <a:pPr lvl="2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1600" dirty="0">
                <a:solidFill>
                  <a:schemeClr val="tx1"/>
                </a:solidFill>
                <a:cs typeface="Biome Light" panose="020B0303030204020804" pitchFamily="34" charset="0"/>
              </a:rPr>
              <a:t>Consistent high level of accuracy in predicting life expectancy with minimal variance</a:t>
            </a: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AU" sz="2000" dirty="0">
                <a:solidFill>
                  <a:schemeClr val="tx1"/>
                </a:solidFill>
                <a:cs typeface="Biome Light" panose="020B0303030204020804" pitchFamily="34" charset="0"/>
              </a:rPr>
              <a:t>RMSE Value of 4.495:</a:t>
            </a:r>
          </a:p>
          <a:p>
            <a:pPr lvl="1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GB" sz="1800" dirty="0">
                <a:solidFill>
                  <a:schemeClr val="tx1"/>
                </a:solidFill>
                <a:cs typeface="Biome Light" panose="020B0303030204020804" pitchFamily="34" charset="0"/>
              </a:rPr>
              <a:t>On average, the model's predictions are within about 4.5 years of the actual value.</a:t>
            </a:r>
            <a:endParaRPr lang="en-US" dirty="0">
              <a:solidFill>
                <a:schemeClr val="tx1"/>
              </a:solidFill>
              <a:cs typeface="Biome Light" panose="020B03030302040208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6815FC-19AB-6297-7690-CBCBB47334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518"/>
          <a:stretch/>
        </p:blipFill>
        <p:spPr>
          <a:xfrm>
            <a:off x="0" y="7117836"/>
            <a:ext cx="12192000" cy="1816100"/>
          </a:xfrm>
          <a:prstGeom prst="rect">
            <a:avLst/>
          </a:prstGeom>
          <a:effectLst>
            <a:outerShdw blurRad="508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364</TotalTime>
  <Words>1078</Words>
  <Application>Microsoft Office PowerPoint</Application>
  <PresentationFormat>Widescreen</PresentationFormat>
  <Paragraphs>137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Biome Light</vt:lpstr>
      <vt:lpstr>Calibri</vt:lpstr>
      <vt:lpstr>Calibri Light</vt:lpstr>
      <vt:lpstr>Wingdings</vt:lpstr>
      <vt:lpstr>Office Theme</vt:lpstr>
      <vt:lpstr>Predicting Life Expectancy Through Machine Learning</vt:lpstr>
      <vt:lpstr>Introduction</vt:lpstr>
      <vt:lpstr>Exploratory Data Analysis (EDA) </vt:lpstr>
      <vt:lpstr>Preprocessing</vt:lpstr>
      <vt:lpstr>Feature Scaling Techniques </vt:lpstr>
      <vt:lpstr>Baseline Model and Improvement Strategies</vt:lpstr>
      <vt:lpstr>Regularization </vt:lpstr>
      <vt:lpstr>Hyperparameter Tuning</vt:lpstr>
      <vt:lpstr>Validation and Evaluation</vt:lpstr>
      <vt:lpstr>Ultimate Judgement</vt:lpstr>
      <vt:lpstr>Thanks for listening!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Life Expectancy Through Machine Learning</dc:title>
  <dc:creator>Jack</dc:creator>
  <cp:lastModifiedBy>Jack</cp:lastModifiedBy>
  <cp:revision>32</cp:revision>
  <dcterms:created xsi:type="dcterms:W3CDTF">2024-04-04T07:01:03Z</dcterms:created>
  <dcterms:modified xsi:type="dcterms:W3CDTF">2024-04-05T05:21:20Z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